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4.jpg" ContentType="image/pn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 autoCompressPictures="0">
  <p:sldMasterIdLst>
    <p:sldMasterId id="2147483753" r:id="rId1"/>
  </p:sldMasterIdLst>
  <p:notesMasterIdLst>
    <p:notesMasterId r:id="rId10"/>
  </p:notesMasterIdLst>
  <p:sldIdLst>
    <p:sldId id="271" r:id="rId2"/>
    <p:sldId id="2197" r:id="rId3"/>
    <p:sldId id="2200" r:id="rId4"/>
    <p:sldId id="2204" r:id="rId5"/>
    <p:sldId id="2198" r:id="rId6"/>
    <p:sldId id="2206" r:id="rId7"/>
    <p:sldId id="2203" r:id="rId8"/>
    <p:sldId id="30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ena So Duyen La" initials="SSDL" lastIdx="2" clrIdx="0">
    <p:extLst>
      <p:ext uri="{19B8F6BF-5375-455C-9EA6-DF929625EA0E}">
        <p15:presenceInfo xmlns:p15="http://schemas.microsoft.com/office/powerpoint/2012/main" userId="S::a1705822@adelaide.edu.au::a51a0abc-9a7d-433f-bbc4-f38ce4f892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BED2"/>
    <a:srgbClr val="B4CADC"/>
    <a:srgbClr val="AAC6CA"/>
    <a:srgbClr val="C8E1F6"/>
    <a:srgbClr val="A4BE2D"/>
    <a:srgbClr val="FFFFFF"/>
    <a:srgbClr val="BCD640"/>
    <a:srgbClr val="323431"/>
    <a:srgbClr val="9F7E19"/>
    <a:srgbClr val="0000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4"/>
    <p:restoredTop sz="80952" autoAdjust="0"/>
  </p:normalViewPr>
  <p:slideViewPr>
    <p:cSldViewPr showGuides="1">
      <p:cViewPr varScale="1">
        <p:scale>
          <a:sx n="88" d="100"/>
          <a:sy n="88" d="100"/>
        </p:scale>
        <p:origin x="192" y="696"/>
      </p:cViewPr>
      <p:guideLst>
        <p:guide orient="horz" pos="1344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ena La" userId="9568303501_tp_box_2" providerId="OAuth2" clId="{947F4545-8047-5CDF-93C6-CBA12071CB4E}"/>
    <pc:docChg chg="modSld">
      <pc:chgData name="Sarena La" userId="9568303501_tp_box_2" providerId="OAuth2" clId="{947F4545-8047-5CDF-93C6-CBA12071CB4E}" dt="2025-08-18T05:02:22.900" v="0" actId="20577"/>
      <pc:docMkLst>
        <pc:docMk/>
      </pc:docMkLst>
      <pc:sldChg chg="modNotesTx">
        <pc:chgData name="Sarena La" userId="9568303501_tp_box_2" providerId="OAuth2" clId="{947F4545-8047-5CDF-93C6-CBA12071CB4E}" dt="2025-08-18T05:02:22.900" v="0" actId="20577"/>
        <pc:sldMkLst>
          <pc:docMk/>
          <pc:sldMk cId="95943779" sldId="21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D959A8E-1A37-F945-A18F-3B022B627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40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59A8E-1A37-F945-A18F-3B022B6276FC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9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59A8E-1A37-F945-A18F-3B022B6276F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23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59A8E-1A37-F945-A18F-3B022B6276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78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59A8E-1A37-F945-A18F-3B022B6276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8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59A8E-1A37-F945-A18F-3B022B6276F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32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2F011-DC02-24F4-7DA1-8A43BE2F1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31D5F4-693A-D1D3-50EF-C07F01478D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C55BE6-FDA7-F767-8A4D-CF6485CC0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62E89-A5D3-1853-DBC4-43597047D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ED550-FBB6-034B-B920-B46C599E35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1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959A8E-1A37-F945-A18F-3B022B6276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17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D8DDD-ED88-7830-9EBA-D358AC312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03B8A-DEAB-58BE-08B2-8E81C0A09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C8A7D-A305-FB53-199A-4D1F24CF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DEE53-BE27-0944-9B15-64977A60F98E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5E7C1-B8CC-2FA4-3D70-5E82D844A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10D8B-14F8-E281-B3E4-66C8EC02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C7F3-7F80-6B4F-AB5E-1C8D92E91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4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0197-9ED8-1B49-C194-333BDDBE7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A13B3A-775A-DDD6-0EFE-379F25ED2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177AD-3C1D-1A0D-594B-A9DF2EED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B5998-2F81-266B-7404-1D6CD019C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752F-0AF3-133B-ED93-C67E75D4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31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5D8110-3E30-C647-B374-1A702F8C3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F4476-E8CA-0479-F885-5F8BF48C8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30596-2CE1-89A9-4836-87D31E63F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937B9-B2C6-EF0F-206E-3DC85B9F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207DA-B918-592B-7878-A26A5D9F3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81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125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3933" y="441325"/>
            <a:ext cx="988906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400"/>
              </a:lnSpc>
              <a:defRPr/>
            </a:pPr>
            <a:r>
              <a:rPr lang="en-US" sz="2800">
                <a:latin typeface="Arial" charset="0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0" y="1080000"/>
            <a:ext cx="5424000" cy="648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000" y="1764000"/>
            <a:ext cx="5424000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0000" y="1080000"/>
            <a:ext cx="5424000" cy="648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0000" y="1764000"/>
            <a:ext cx="5424000" cy="4572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055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2"/>
          <p:cNvSpPr>
            <a:spLocks noChangeArrowheads="1"/>
          </p:cNvSpPr>
          <p:nvPr/>
        </p:nvSpPr>
        <p:spPr bwMode="auto">
          <a:xfrm>
            <a:off x="143934" y="107950"/>
            <a:ext cx="11908367" cy="6645275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sz="240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371" y="332656"/>
            <a:ext cx="960106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5473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1371" y="332656"/>
            <a:ext cx="9601067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36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174EC-B2FC-88B3-45E6-BB84268B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4B124-E4B3-CD6B-6F2D-FFDA38F0A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3A405-9CE8-02DA-D947-2708AC2D8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8/22/25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A4A79-ECEB-CD07-61CA-33E54B46A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F205-3A29-F35D-8921-DC92254C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D59AA-6D1A-D91E-9D7C-39DD05F6F393}"/>
              </a:ext>
            </a:extLst>
          </p:cNvPr>
          <p:cNvSpPr/>
          <p:nvPr userDrawn="1"/>
        </p:nvSpPr>
        <p:spPr bwMode="auto">
          <a:xfrm>
            <a:off x="5327915" y="0"/>
            <a:ext cx="1344149" cy="2606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53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9158C-54C8-D66C-A24A-2BEF96DB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CF43E-B753-D1B4-D47A-20ED734AC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396A5-9754-6284-7412-17874AFF2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8/22/25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EF689-4BF8-DDE8-3F4D-838E00A4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B0C9B-0F5F-48E2-7873-52F513482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82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3700B-0165-6412-5413-14AB670C5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46857-7F0D-172E-58F7-D4C9993EB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F4792-4456-3FFB-08FB-41C0AB8CD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DE1C72-20B8-A690-A68D-D0DE10EB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44295-B3BA-3B9D-E227-89755939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5EB72-EE53-DD34-0D4D-59D8C4CE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5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A1BED-1245-F162-48B6-C22F43CB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3411E-8992-736F-FADA-151D80C2D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59DDBC-0F75-746B-3D3A-85655997B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0D966-9C91-A03B-DC63-F854F9545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7D55F9-DE0C-3806-73FD-E863E82056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0DBD1-62AA-3726-00ED-6BC6C086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8/22/25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F32B99-6C4E-A0FB-C48F-402F559C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50A36A-70D1-0FBC-A4A9-16387264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4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25632-DA12-7591-53BE-2DDA3D7C9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B22E6-3687-6FBA-AFF2-56229D17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8/22/25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272074-6BAB-03AE-4FE0-E562B480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A648A2-979D-9A38-A296-A204AB3E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54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3098E-AE7F-76E1-1F01-0EA11EEB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8/22/25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B22AFC-596A-BF4C-DB85-D617532E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5AE62-058F-F92B-A42C-F069A96B4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57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F9106-AA1D-57A2-7BE4-CCD14BBC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73BFD-30D1-989C-5FEF-D486897E4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B514C3-FAD4-B343-B2D5-7A925DD25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B62C1-4F28-36FE-B67A-D31B46748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BEB9D-949F-D4CC-D686-52D110B6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85EF7-45D6-3B74-F4CB-C77FB3C46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1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DB998-E240-E1BB-3AA5-617D1B809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4156DC-DD92-FB5B-B89A-01FDE75B3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08C0B9-C3D4-61F5-5E79-B8C52CAB67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BFC75-3A78-8976-2303-8CD304C85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8/22/25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39DF4-B8F8-C84E-74F7-A00A1DC18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1B62C-9681-1273-BEA1-D38C33B9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EC560C-1175-B6F4-424D-E4E302573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EF5CC-FDCE-8A28-0A0C-1692830CF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BA5DE-FBAB-57DC-27E2-D54307F35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8/22/25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36C8A-BC9F-838F-1C5D-FE5B5C5BB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14D01-6E08-1920-3F82-EE5E85905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9E732F-260F-B353-B814-1FCCCA3F635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514933" y="0"/>
            <a:ext cx="973667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AU" sz="1200">
                <a:solidFill>
                  <a:srgbClr val="A8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243039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22" r:id="rId13"/>
    <p:sldLayoutId id="2147483723" r:id="rId14"/>
    <p:sldLayoutId id="214748371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alking on a sidewalk in front of a building&#10;&#10;AI-generated content may be incorrect.">
            <a:extLst>
              <a:ext uri="{FF2B5EF4-FFF2-40B4-BE49-F238E27FC236}">
                <a16:creationId xmlns:a16="http://schemas.microsoft.com/office/drawing/2014/main" id="{9BE1F3A2-26C2-DEA2-DF1E-BF13536F0C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rcRect t="1" r="28225" b="12409"/>
          <a:stretch>
            <a:fillRect/>
          </a:stretch>
        </p:blipFill>
        <p:spPr>
          <a:xfrm>
            <a:off x="180551" y="137657"/>
            <a:ext cx="11830897" cy="3579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9EF06-203F-F78F-D0E5-B31BB187A502}"/>
              </a:ext>
            </a:extLst>
          </p:cNvPr>
          <p:cNvSpPr txBox="1"/>
          <p:nvPr/>
        </p:nvSpPr>
        <p:spPr>
          <a:xfrm>
            <a:off x="3621002" y="1340768"/>
            <a:ext cx="8064895" cy="1412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Sylfaen" pitchFamily="18" charset="0"/>
                <a:cs typeface="APPLE CHANCERY" panose="03020702040506060504" pitchFamily="66" charset="-79"/>
              </a:rPr>
              <a:t>The Your Heart Speaks Program: 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2">
                    <a:lumMod val="10000"/>
                  </a:schemeClr>
                </a:solidFill>
                <a:latin typeface="Sylfaen" pitchFamily="18" charset="0"/>
                <a:cs typeface="APPLE CHANCERY" panose="03020702040506060504" pitchFamily="66" charset="-79"/>
              </a:rPr>
              <a:t>Elevating Patient voices in ANOCA Research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35B8CF-0074-A062-993F-DB56E64483B7}"/>
              </a:ext>
            </a:extLst>
          </p:cNvPr>
          <p:cNvSpPr/>
          <p:nvPr/>
        </p:nvSpPr>
        <p:spPr>
          <a:xfrm>
            <a:off x="491687" y="1306854"/>
            <a:ext cx="2440439" cy="5578530"/>
          </a:xfrm>
          <a:prstGeom prst="rect">
            <a:avLst/>
          </a:prstGeom>
          <a:solidFill>
            <a:schemeClr val="accent6">
              <a:lumMod val="20000"/>
              <a:lumOff val="80000"/>
              <a:alpha val="82337"/>
            </a:schemeClr>
          </a:solidFill>
          <a:ln>
            <a:noFill/>
          </a:ln>
          <a:effectLst>
            <a:outerShdw blurRad="248478" dist="38100" dir="2700000" algn="tl" rotWithShape="0">
              <a:schemeClr val="tx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C51FB548-8EE4-0C2A-5CBB-B5BB42431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16" y="5336236"/>
            <a:ext cx="1816481" cy="1198877"/>
          </a:xfrm>
          <a:prstGeom prst="rect">
            <a:avLst/>
          </a:prstGeom>
        </p:spPr>
      </p:pic>
      <p:pic>
        <p:nvPicPr>
          <p:cNvPr id="11" name="Picture 10" descr="A logo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2085BA17-0ECF-F601-C9C4-2DBC71C6D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14" y="1700808"/>
            <a:ext cx="1697140" cy="1236675"/>
          </a:xfrm>
          <a:prstGeom prst="rect">
            <a:avLst/>
          </a:prstGeom>
        </p:spPr>
      </p:pic>
      <p:pic>
        <p:nvPicPr>
          <p:cNvPr id="1026" name="Picture 2" descr="In Memory - Heart Foundation : Home">
            <a:extLst>
              <a:ext uri="{FF2B5EF4-FFF2-40B4-BE49-F238E27FC236}">
                <a16:creationId xmlns:a16="http://schemas.microsoft.com/office/drawing/2014/main" id="{D48B9642-02D2-51A1-1369-5E9017A69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8" y="3161441"/>
            <a:ext cx="1831244" cy="91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entral Adelaide Local Health Network (CALHN) leverages Personify Care's  digital pathway solution on AWS | Customer Case Study | AWS">
            <a:extLst>
              <a:ext uri="{FF2B5EF4-FFF2-40B4-BE49-F238E27FC236}">
                <a16:creationId xmlns:a16="http://schemas.microsoft.com/office/drawing/2014/main" id="{C4786B67-6297-17E0-CAEE-3C0874175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68" y="4325094"/>
            <a:ext cx="2067436" cy="6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45283E-AD50-945A-22F6-EE7D48D6F9A6}"/>
              </a:ext>
            </a:extLst>
          </p:cNvPr>
          <p:cNvSpPr txBox="1"/>
          <p:nvPr/>
        </p:nvSpPr>
        <p:spPr>
          <a:xfrm>
            <a:off x="2999656" y="2733815"/>
            <a:ext cx="9120977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Arial"/>
            </a:endParaRPr>
          </a:p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Arial"/>
            </a:endParaRPr>
          </a:p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  <a:latin typeface="Arial"/>
            </a:endParaRPr>
          </a:p>
          <a:p>
            <a:pPr algn="ctr"/>
            <a:endParaRPr lang="en-US" dirty="0">
              <a:solidFill>
                <a:schemeClr val="bg2">
                  <a:lumMod val="10000"/>
                </a:schemeClr>
              </a:solidFill>
              <a:latin typeface="Arial"/>
            </a:endParaRPr>
          </a:p>
          <a:p>
            <a:pPr algn="ctr"/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Arial"/>
              </a:rPr>
              <a:t>Dr Sarena La</a:t>
            </a:r>
          </a:p>
          <a:p>
            <a:pPr algn="ctr"/>
            <a:endParaRPr lang="en-US" b="1" dirty="0">
              <a:solidFill>
                <a:schemeClr val="bg2">
                  <a:lumMod val="10000"/>
                </a:schemeClr>
              </a:solidFill>
              <a:latin typeface="Arial"/>
            </a:endParaRPr>
          </a:p>
          <a:p>
            <a:pPr algn="ctr"/>
            <a:r>
              <a:rPr lang="en-US" sz="1300" b="1" dirty="0">
                <a:solidFill>
                  <a:schemeClr val="bg2">
                    <a:lumMod val="10000"/>
                  </a:schemeClr>
                </a:solidFill>
                <a:latin typeface="Arial"/>
              </a:rPr>
              <a:t>Postdoctoral Researcher</a:t>
            </a:r>
          </a:p>
          <a:p>
            <a:pPr algn="ctr"/>
            <a:endParaRPr lang="en-AU" sz="1300" i="1" dirty="0">
              <a:solidFill>
                <a:srgbClr val="212121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en-AU" sz="1300" b="0" i="1" u="none" strike="noStrike" dirty="0">
                <a:solidFill>
                  <a:srgbClr val="212121"/>
                </a:solidFill>
                <a:effectLst/>
                <a:latin typeface="Helvetica Neue" panose="02000503000000020004" pitchFamily="2" charset="0"/>
              </a:rPr>
              <a:t>Translational Vascular Function Research Collaborative, </a:t>
            </a:r>
            <a:r>
              <a:rPr lang="en-AU" sz="1300" i="1" dirty="0">
                <a:solidFill>
                  <a:srgbClr val="212121"/>
                </a:solidFill>
                <a:latin typeface="Helvetica Neue" panose="02000503000000020004" pitchFamily="2" charset="0"/>
              </a:rPr>
              <a:t>Basil Hetzel Institute &amp; The Queen Elizabeth Hospital </a:t>
            </a:r>
          </a:p>
          <a:p>
            <a:pPr algn="ctr"/>
            <a:endParaRPr lang="en-AU" sz="1300" i="1" dirty="0">
              <a:solidFill>
                <a:srgbClr val="212121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en-AU" sz="1300" i="1" dirty="0">
                <a:solidFill>
                  <a:srgbClr val="212121"/>
                </a:solidFill>
                <a:latin typeface="Helvetica Neue" panose="02000503000000020004" pitchFamily="2" charset="0"/>
              </a:rPr>
              <a:t>Adelaide Medical School, The University of Adelaide</a:t>
            </a:r>
          </a:p>
          <a:p>
            <a:pPr algn="ctr"/>
            <a:endParaRPr lang="en-US" sz="2000" b="1" dirty="0">
              <a:solidFill>
                <a:schemeClr val="bg2">
                  <a:lumMod val="10000"/>
                </a:schemeClr>
              </a:solidFill>
              <a:latin typeface="Arial"/>
            </a:endParaRPr>
          </a:p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/>
              </a:rPr>
              <a:t>	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99498E-D7E5-DB37-7686-2A003DEEF7F4}"/>
              </a:ext>
            </a:extLst>
          </p:cNvPr>
          <p:cNvSpPr/>
          <p:nvPr/>
        </p:nvSpPr>
        <p:spPr>
          <a:xfrm>
            <a:off x="0" y="136278"/>
            <a:ext cx="12192000" cy="800199"/>
          </a:xfrm>
          <a:prstGeom prst="rect">
            <a:avLst/>
          </a:prstGeom>
          <a:solidFill>
            <a:schemeClr val="accent6">
              <a:lumMod val="20000"/>
              <a:lumOff val="80000"/>
              <a:alpha val="82337"/>
            </a:schemeClr>
          </a:solidFill>
          <a:ln>
            <a:noFill/>
          </a:ln>
          <a:effectLst>
            <a:outerShdw blurRad="248478" dist="38100" dir="2700000" algn="tl" rotWithShape="0">
              <a:schemeClr val="tx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BB710-8897-4126-5CD0-1756285C64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642" b="11258"/>
          <a:stretch/>
        </p:blipFill>
        <p:spPr>
          <a:xfrm>
            <a:off x="9203719" y="4314636"/>
            <a:ext cx="2511010" cy="2441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DB9E21-C345-94A5-A222-95E2AB0FA0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464"/>
          <a:stretch/>
        </p:blipFill>
        <p:spPr>
          <a:xfrm>
            <a:off x="436047" y="4359038"/>
            <a:ext cx="2533403" cy="2362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9A23F-ACCA-7B9C-5030-C827B46869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" r="73232"/>
          <a:stretch/>
        </p:blipFill>
        <p:spPr>
          <a:xfrm>
            <a:off x="3396412" y="4341303"/>
            <a:ext cx="2533403" cy="2441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F8554D-EC01-876A-6B66-AF14669D99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4210"/>
          <a:stretch/>
        </p:blipFill>
        <p:spPr>
          <a:xfrm>
            <a:off x="6419751" y="4359038"/>
            <a:ext cx="2420654" cy="25155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15CEA-C8D3-483E-18FF-8EBA91D047E2}"/>
              </a:ext>
            </a:extLst>
          </p:cNvPr>
          <p:cNvSpPr txBox="1"/>
          <p:nvPr/>
        </p:nvSpPr>
        <p:spPr>
          <a:xfrm>
            <a:off x="6003158" y="3806777"/>
            <a:ext cx="32538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Annette P </a:t>
            </a:r>
          </a:p>
          <a:p>
            <a:pPr algn="ctr"/>
            <a:r>
              <a:rPr lang="en-US" sz="1500" i="1" dirty="0"/>
              <a:t>United States of America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DB5BC5-D6F2-0D17-A58E-9616EEDDC609}"/>
              </a:ext>
            </a:extLst>
          </p:cNvPr>
          <p:cNvSpPr txBox="1"/>
          <p:nvPr/>
        </p:nvSpPr>
        <p:spPr>
          <a:xfrm>
            <a:off x="77665" y="3806776"/>
            <a:ext cx="32538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Cindy M</a:t>
            </a:r>
          </a:p>
          <a:p>
            <a:pPr algn="ctr"/>
            <a:r>
              <a:rPr lang="en-US" sz="1500" i="1" dirty="0"/>
              <a:t>Australia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2C089E-6D06-9C77-8DED-1343523C890E}"/>
              </a:ext>
            </a:extLst>
          </p:cNvPr>
          <p:cNvSpPr txBox="1"/>
          <p:nvPr/>
        </p:nvSpPr>
        <p:spPr>
          <a:xfrm>
            <a:off x="3036193" y="3789040"/>
            <a:ext cx="32538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Sarah B</a:t>
            </a:r>
          </a:p>
          <a:p>
            <a:pPr algn="ctr"/>
            <a:r>
              <a:rPr lang="en-US" sz="1500" i="1" dirty="0"/>
              <a:t>United Kingdom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A53699-DFF9-951A-DACD-88A9526FB164}"/>
              </a:ext>
            </a:extLst>
          </p:cNvPr>
          <p:cNvSpPr txBox="1"/>
          <p:nvPr/>
        </p:nvSpPr>
        <p:spPr>
          <a:xfrm>
            <a:off x="8832304" y="3793153"/>
            <a:ext cx="32538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Terri S</a:t>
            </a:r>
          </a:p>
          <a:p>
            <a:pPr algn="ctr"/>
            <a:r>
              <a:rPr lang="en-US" sz="1500" i="1" dirty="0"/>
              <a:t>United States of America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2F2DD47-1402-25FC-FBF9-8B1DD9D04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0001" y="1120779"/>
            <a:ext cx="6899222" cy="2572590"/>
          </a:xfrm>
          <a:prstGeom prst="rect">
            <a:avLst/>
          </a:prstGeom>
        </p:spPr>
      </p:pic>
      <p:pic>
        <p:nvPicPr>
          <p:cNvPr id="2050" name="Picture 2" descr="International Heart Spasms Alliance ...">
            <a:extLst>
              <a:ext uri="{FF2B5EF4-FFF2-40B4-BE49-F238E27FC236}">
                <a16:creationId xmlns:a16="http://schemas.microsoft.com/office/drawing/2014/main" id="{E0FBA44B-45A8-A00D-6619-5680696B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352461"/>
            <a:ext cx="1886242" cy="188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19A2C-4762-B159-7526-85DFA640D88E}"/>
              </a:ext>
            </a:extLst>
          </p:cNvPr>
          <p:cNvSpPr txBox="1">
            <a:spLocks/>
          </p:cNvSpPr>
          <p:nvPr/>
        </p:nvSpPr>
        <p:spPr>
          <a:xfrm>
            <a:off x="414411" y="225524"/>
            <a:ext cx="11480274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International Heart Spasms Alliance (IHSA)</a:t>
            </a:r>
          </a:p>
        </p:txBody>
      </p:sp>
    </p:spTree>
    <p:extLst>
      <p:ext uri="{BB962C8B-B14F-4D97-AF65-F5344CB8AC3E}">
        <p14:creationId xmlns:p14="http://schemas.microsoft.com/office/powerpoint/2010/main" val="9594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32C7F6D-EDCB-AA33-1294-D5EF23A73983}"/>
              </a:ext>
            </a:extLst>
          </p:cNvPr>
          <p:cNvSpPr/>
          <p:nvPr/>
        </p:nvSpPr>
        <p:spPr>
          <a:xfrm>
            <a:off x="0" y="136278"/>
            <a:ext cx="12192000" cy="800199"/>
          </a:xfrm>
          <a:prstGeom prst="rect">
            <a:avLst/>
          </a:prstGeom>
          <a:solidFill>
            <a:schemeClr val="accent6">
              <a:lumMod val="20000"/>
              <a:lumOff val="80000"/>
              <a:alpha val="82337"/>
            </a:schemeClr>
          </a:solidFill>
          <a:ln>
            <a:noFill/>
          </a:ln>
          <a:effectLst>
            <a:outerShdw blurRad="248478" dist="38100" dir="2700000" algn="tl" rotWithShape="0">
              <a:schemeClr val="tx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message&#10;&#10;AI-generated content may be incorrect.">
            <a:extLst>
              <a:ext uri="{FF2B5EF4-FFF2-40B4-BE49-F238E27FC236}">
                <a16:creationId xmlns:a16="http://schemas.microsoft.com/office/drawing/2014/main" id="{33AC599B-370A-EAA2-A297-F34F8CBC0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5602652"/>
            <a:ext cx="7285608" cy="1181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FDFB4C-DB86-44CC-1F19-047B099AE91F}"/>
              </a:ext>
            </a:extLst>
          </p:cNvPr>
          <p:cNvSpPr txBox="1"/>
          <p:nvPr/>
        </p:nvSpPr>
        <p:spPr>
          <a:xfrm>
            <a:off x="700255" y="1484784"/>
            <a:ext cx="10791489" cy="300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Aims: </a:t>
            </a:r>
          </a:p>
          <a:p>
            <a:pPr>
              <a:lnSpc>
                <a:spcPct val="150000"/>
              </a:lnSpc>
            </a:pPr>
            <a:r>
              <a:rPr lang="en-A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those living with ANOCA*/MINOCA**, to:</a:t>
            </a:r>
            <a:endParaRPr lang="en-AU" sz="1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200000"/>
              </a:lnSpc>
              <a:buAutoNum type="romanLcParenBoth"/>
            </a:pPr>
            <a:r>
              <a:rPr lang="en-AU" sz="15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Capture patient-reported experiences</a:t>
            </a:r>
            <a:endParaRPr lang="en-AU" sz="1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200000"/>
              </a:lnSpc>
              <a:buAutoNum type="romanLcParenBoth"/>
            </a:pPr>
            <a:r>
              <a:rPr lang="en-AU" sz="1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Explore sex-specific factors</a:t>
            </a:r>
            <a:r>
              <a:rPr lang="en-AU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on chest pain symptoms in women</a:t>
            </a:r>
          </a:p>
          <a:p>
            <a:pPr marL="400050" indent="-400050">
              <a:lnSpc>
                <a:spcPct val="200000"/>
              </a:lnSpc>
              <a:buFontTx/>
              <a:buAutoNum type="romanLcParenBoth"/>
            </a:pPr>
            <a:r>
              <a:rPr lang="en-AU" sz="1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Identify and address gaps in health literacy </a:t>
            </a:r>
          </a:p>
          <a:p>
            <a:pPr>
              <a:lnSpc>
                <a:spcPct val="200000"/>
              </a:lnSpc>
            </a:pPr>
            <a:endParaRPr lang="en-AU" sz="15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Elevate the patient voice through equal partnership with patient advocates in all stages.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136C5-2EAC-7030-8CE1-4339508668A5}"/>
              </a:ext>
            </a:extLst>
          </p:cNvPr>
          <p:cNvSpPr txBox="1">
            <a:spLocks/>
          </p:cNvSpPr>
          <p:nvPr/>
        </p:nvSpPr>
        <p:spPr>
          <a:xfrm>
            <a:off x="700255" y="476672"/>
            <a:ext cx="11480274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Your Heart Speaks Program</a:t>
            </a:r>
          </a:p>
          <a:p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F4CB4-55E7-030C-5664-80387DB22D3A}"/>
              </a:ext>
            </a:extLst>
          </p:cNvPr>
          <p:cNvSpPr txBox="1"/>
          <p:nvPr/>
        </p:nvSpPr>
        <p:spPr>
          <a:xfrm>
            <a:off x="5447928" y="4845486"/>
            <a:ext cx="6546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5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*ANOCA = Angina with Non-Obstructive Coronary Arteries</a:t>
            </a:r>
          </a:p>
          <a:p>
            <a:pPr algn="r"/>
            <a:r>
              <a:rPr lang="en-AU" sz="15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**MINOCA = Myocardial Infarction with Non-Obstructive Coronary Arteries</a:t>
            </a:r>
            <a:endParaRPr lang="en-AU" sz="15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465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32C57-9F2D-DB82-6A8C-C8B527AC9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80AC62-92D0-12CB-85C4-821372A7C4E2}"/>
              </a:ext>
            </a:extLst>
          </p:cNvPr>
          <p:cNvSpPr/>
          <p:nvPr/>
        </p:nvSpPr>
        <p:spPr>
          <a:xfrm>
            <a:off x="0" y="106932"/>
            <a:ext cx="12192000" cy="945804"/>
          </a:xfrm>
          <a:prstGeom prst="rect">
            <a:avLst/>
          </a:prstGeom>
          <a:solidFill>
            <a:schemeClr val="accent6">
              <a:lumMod val="20000"/>
              <a:lumOff val="80000"/>
              <a:alpha val="82337"/>
            </a:schemeClr>
          </a:solidFill>
          <a:ln>
            <a:noFill/>
          </a:ln>
          <a:effectLst>
            <a:outerShdw blurRad="248478" dist="38100" dir="2700000" algn="tl" rotWithShape="0">
              <a:schemeClr val="tx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73444-88E3-26F5-2F94-BCD3D61A78D8}"/>
              </a:ext>
            </a:extLst>
          </p:cNvPr>
          <p:cNvSpPr txBox="1"/>
          <p:nvPr/>
        </p:nvSpPr>
        <p:spPr>
          <a:xfrm>
            <a:off x="369955" y="1051347"/>
            <a:ext cx="6336704" cy="7043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Methods: </a:t>
            </a:r>
          </a:p>
          <a:p>
            <a:pPr>
              <a:lnSpc>
                <a:spcPct val="150000"/>
              </a:lnSpc>
            </a:pPr>
            <a:r>
              <a:rPr lang="en-AU" sz="15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Co-design with Experts by Experience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Patient-led series of surveys with the co-founders of IHSA </a:t>
            </a:r>
          </a:p>
          <a:p>
            <a:pPr>
              <a:lnSpc>
                <a:spcPct val="150000"/>
              </a:lnSpc>
            </a:pPr>
            <a:endParaRPr lang="en-AU" sz="15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15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Infrastructure &amp; recruitment - </a:t>
            </a:r>
            <a:r>
              <a:rPr lang="en-AU" sz="1500" b="1" kern="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REDCap</a:t>
            </a:r>
            <a:endParaRPr lang="en-AU" sz="1500" b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Advertisements distributed by the co-founders of IHSA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 available to those with ANOCA/MINOCA globally</a:t>
            </a:r>
          </a:p>
          <a:p>
            <a:pPr>
              <a:lnSpc>
                <a:spcPct val="150000"/>
              </a:lnSpc>
            </a:pPr>
            <a:endParaRPr lang="en-AU" sz="15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1500" b="1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Survey series and Timeline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Surveys released with answers linked via email address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Released at three-month intervals with two months to be included in summary results </a:t>
            </a:r>
          </a:p>
          <a:p>
            <a:pPr>
              <a:lnSpc>
                <a:spcPct val="150000"/>
              </a:lnSpc>
            </a:pPr>
            <a:endParaRPr lang="en-AU" sz="15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AU" sz="1500" kern="0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January 2025 </a:t>
            </a:r>
            <a:r>
              <a:rPr lang="en-AU" sz="15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Survey 1 launch (clinical characteristics)</a:t>
            </a:r>
          </a:p>
          <a:p>
            <a:pPr>
              <a:lnSpc>
                <a:spcPct val="150000"/>
              </a:lnSpc>
            </a:pPr>
            <a:r>
              <a:rPr lang="en-AU" sz="1500" kern="0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April 2025 </a:t>
            </a:r>
            <a:r>
              <a:rPr lang="en-AU" sz="15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Survey 2 launch (chest pain characteristics)</a:t>
            </a:r>
          </a:p>
          <a:p>
            <a:pPr>
              <a:lnSpc>
                <a:spcPct val="150000"/>
              </a:lnSpc>
            </a:pPr>
            <a:r>
              <a:rPr lang="en-AU" sz="1500" kern="0" dirty="0">
                <a:solidFill>
                  <a:schemeClr val="accent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June 2025 </a:t>
            </a:r>
            <a:r>
              <a:rPr lang="en-AU" sz="1500" kern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Survey 3 launch (lifestyle impact)</a:t>
            </a:r>
          </a:p>
          <a:p>
            <a:pPr>
              <a:lnSpc>
                <a:spcPct val="150000"/>
              </a:lnSpc>
            </a:pPr>
            <a:endParaRPr lang="en-AU" sz="15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AU" sz="15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AU" sz="15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AU" sz="1500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REDCap">
            <a:extLst>
              <a:ext uri="{FF2B5EF4-FFF2-40B4-BE49-F238E27FC236}">
                <a16:creationId xmlns:a16="http://schemas.microsoft.com/office/drawing/2014/main" id="{8676D3C7-A3BA-5C03-94F1-9812CDC2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6269931"/>
            <a:ext cx="1487488" cy="50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9EFB1D0-4F72-903C-4742-1E387A9B6CAA}"/>
              </a:ext>
            </a:extLst>
          </p:cNvPr>
          <p:cNvSpPr txBox="1">
            <a:spLocks/>
          </p:cNvSpPr>
          <p:nvPr/>
        </p:nvSpPr>
        <p:spPr>
          <a:xfrm>
            <a:off x="700255" y="476672"/>
            <a:ext cx="3955585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The Your Heart Speaks Program</a:t>
            </a:r>
          </a:p>
          <a:p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erson holding a heart with text overlay&#10;&#10;AI-generated content may be incorrect.">
            <a:extLst>
              <a:ext uri="{FF2B5EF4-FFF2-40B4-BE49-F238E27FC236}">
                <a16:creationId xmlns:a16="http://schemas.microsoft.com/office/drawing/2014/main" id="{9B7F899A-CE04-8C15-8F56-B6928D7F6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404664"/>
            <a:ext cx="4834451" cy="5598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7788E5-FCC4-6233-218B-7F6745AEC015}"/>
              </a:ext>
            </a:extLst>
          </p:cNvPr>
          <p:cNvSpPr txBox="1"/>
          <p:nvPr/>
        </p:nvSpPr>
        <p:spPr>
          <a:xfrm>
            <a:off x="7771570" y="6003324"/>
            <a:ext cx="4104455" cy="294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1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Your Heart Speaks Program Advertisement Infographic </a:t>
            </a:r>
            <a:endParaRPr lang="en-AU" sz="1000" i="1" kern="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0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13CCCE-F0B1-A241-E3E2-354EFD826301}"/>
              </a:ext>
            </a:extLst>
          </p:cNvPr>
          <p:cNvSpPr/>
          <p:nvPr/>
        </p:nvSpPr>
        <p:spPr>
          <a:xfrm>
            <a:off x="0" y="237351"/>
            <a:ext cx="12192000" cy="959401"/>
          </a:xfrm>
          <a:prstGeom prst="rect">
            <a:avLst/>
          </a:prstGeom>
          <a:solidFill>
            <a:schemeClr val="accent6">
              <a:lumMod val="20000"/>
              <a:lumOff val="80000"/>
              <a:alpha val="82337"/>
            </a:schemeClr>
          </a:solidFill>
          <a:ln>
            <a:noFill/>
          </a:ln>
          <a:effectLst>
            <a:outerShdw blurRad="248478" dist="38100" dir="2700000" algn="tl" rotWithShape="0">
              <a:schemeClr val="tx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4010FF-1D69-7312-A80D-07452CE32619}"/>
              </a:ext>
            </a:extLst>
          </p:cNvPr>
          <p:cNvSpPr txBox="1">
            <a:spLocks/>
          </p:cNvSpPr>
          <p:nvPr/>
        </p:nvSpPr>
        <p:spPr>
          <a:xfrm>
            <a:off x="76721" y="521549"/>
            <a:ext cx="5731247" cy="397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Your Heart Speaks Program </a:t>
            </a:r>
          </a:p>
          <a:p>
            <a:pPr algn="ctr"/>
            <a:r>
              <a:rPr lang="en-US" sz="23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1 – clinical characteristics</a:t>
            </a:r>
          </a:p>
        </p:txBody>
      </p:sp>
      <p:pic>
        <p:nvPicPr>
          <p:cNvPr id="6" name="Picture 5" descr="A poster of a survey results&#10;&#10;AI-generated content may be incorrect.">
            <a:extLst>
              <a:ext uri="{FF2B5EF4-FFF2-40B4-BE49-F238E27FC236}">
                <a16:creationId xmlns:a16="http://schemas.microsoft.com/office/drawing/2014/main" id="{19B6D9C1-7C43-7E7E-0161-C8B05FAC5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997" y="0"/>
            <a:ext cx="5553836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FEC9CA-DA1A-6C95-1844-D5EB453786C3}"/>
              </a:ext>
            </a:extLst>
          </p:cNvPr>
          <p:cNvSpPr txBox="1"/>
          <p:nvPr/>
        </p:nvSpPr>
        <p:spPr>
          <a:xfrm>
            <a:off x="407368" y="1340768"/>
            <a:ext cx="5184576" cy="5935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71914">
              <a:lnSpc>
                <a:spcPct val="150000"/>
              </a:lnSpc>
            </a:pPr>
            <a:r>
              <a:rPr lang="en-AU" sz="15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2" charset="-128"/>
                <a:cs typeface="Arial" panose="020B0604020202020204" pitchFamily="34" charset="0"/>
              </a:rPr>
              <a:t>Key findings:</a:t>
            </a:r>
          </a:p>
          <a:p>
            <a:pPr marL="365771" indent="-365771" defTabSz="107191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2" charset="-128"/>
                <a:cs typeface="Arial" panose="020B0604020202020204" pitchFamily="34" charset="0"/>
              </a:rPr>
              <a:t>Vasospastic Angina as most common diagnosis </a:t>
            </a:r>
          </a:p>
          <a:p>
            <a:pPr marL="365771" indent="-365771" defTabSz="107191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2" charset="-128"/>
                <a:cs typeface="Arial" panose="020B0604020202020204" pitchFamily="34" charset="0"/>
              </a:rPr>
              <a:t>3 in 4 participants were told that their symptoms were non-cardiac (i.e. anxiety or depression)</a:t>
            </a:r>
          </a:p>
          <a:p>
            <a:pPr marL="365771" indent="-365771" defTabSz="107191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2" charset="-128"/>
                <a:cs typeface="Arial" panose="020B0604020202020204" pitchFamily="34" charset="0"/>
              </a:rPr>
              <a:t>There were diagnostic delays, with only 1 in 10 participants diagnosed promptly </a:t>
            </a:r>
          </a:p>
          <a:p>
            <a:pPr marL="365771" indent="-365771" defTabSz="107191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itchFamily="2" charset="-128"/>
                <a:cs typeface="Arial" panose="020B0604020202020204" pitchFamily="34" charset="0"/>
              </a:rPr>
              <a:t>1 in 4 attended emergency services with chest pain more than 5 times prior to receiving a diagnosis</a:t>
            </a:r>
          </a:p>
          <a:p>
            <a:pPr defTabSz="1071914">
              <a:lnSpc>
                <a:spcPct val="150000"/>
              </a:lnSpc>
            </a:pPr>
            <a:endParaRPr lang="en-US" sz="15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ＭＳ Ｐゴシック" pitchFamily="2" charset="-128"/>
              <a:cs typeface="Arial" panose="020B0604020202020204" pitchFamily="34" charset="0"/>
            </a:endParaRPr>
          </a:p>
          <a:p>
            <a:pPr defTabSz="1071914">
              <a:lnSpc>
                <a:spcPct val="150000"/>
              </a:lnSpc>
            </a:pP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ＭＳ Ｐゴシック" pitchFamily="2" charset="-128"/>
                <a:cs typeface="Arial" panose="020B0604020202020204" pitchFamily="34" charset="0"/>
              </a:rPr>
              <a:t>Discussion: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Greater clinical awareness and understanding of ANOCA is urgently needed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Diagnostic pathways must be improved to reduce diagnostic delays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071914">
              <a:lnSpc>
                <a:spcPct val="150000"/>
              </a:lnSpc>
            </a:pPr>
            <a:endParaRPr lang="en-US" sz="15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ＭＳ Ｐゴシック" pitchFamily="2" charset="-128"/>
              <a:cs typeface="Arial" panose="020B0604020202020204" pitchFamily="34" charset="0"/>
            </a:endParaRPr>
          </a:p>
          <a:p>
            <a:pPr defTabSz="1071914">
              <a:lnSpc>
                <a:spcPct val="150000"/>
              </a:lnSpc>
            </a:pPr>
            <a:endParaRPr lang="en-AU" sz="1500" dirty="0">
              <a:solidFill>
                <a:srgbClr val="000000"/>
              </a:solidFill>
              <a:latin typeface="Arial" panose="020B0604020202020204" pitchFamily="34" charset="0"/>
              <a:ea typeface="ＭＳ Ｐゴシック" pitchFamily="2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1AF45C-915E-6E84-BC2D-A007E1839BB1}"/>
              </a:ext>
            </a:extLst>
          </p:cNvPr>
          <p:cNvSpPr/>
          <p:nvPr/>
        </p:nvSpPr>
        <p:spPr>
          <a:xfrm>
            <a:off x="0" y="136278"/>
            <a:ext cx="12192000" cy="800199"/>
          </a:xfrm>
          <a:prstGeom prst="rect">
            <a:avLst/>
          </a:prstGeom>
          <a:solidFill>
            <a:schemeClr val="accent6">
              <a:lumMod val="20000"/>
              <a:lumOff val="80000"/>
              <a:alpha val="82337"/>
            </a:schemeClr>
          </a:solidFill>
          <a:ln>
            <a:noFill/>
          </a:ln>
          <a:effectLst>
            <a:outerShdw blurRad="248478" dist="38100" dir="2700000" algn="tl" rotWithShape="0">
              <a:schemeClr val="tx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CC6F7A-FC94-6D1B-AAA9-ACB1CFF9EE2E}"/>
              </a:ext>
            </a:extLst>
          </p:cNvPr>
          <p:cNvSpPr txBox="1">
            <a:spLocks/>
          </p:cNvSpPr>
          <p:nvPr/>
        </p:nvSpPr>
        <p:spPr>
          <a:xfrm>
            <a:off x="479376" y="260648"/>
            <a:ext cx="7776864" cy="574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Participant survey feedback – summary results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28CABB-B122-2072-27F8-008A8E2D4F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1" t="29899"/>
          <a:stretch>
            <a:fillRect/>
          </a:stretch>
        </p:blipFill>
        <p:spPr>
          <a:xfrm>
            <a:off x="550382" y="5250748"/>
            <a:ext cx="6840760" cy="10281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9F0519-26DE-6E98-BEB5-040692D53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1241199"/>
            <a:ext cx="7486777" cy="7969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1AB807-B6CA-9E62-C715-515E093A9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17" y="4034116"/>
            <a:ext cx="5028183" cy="662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A98390-01AF-F278-07D3-AF5C26E2A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762" y="4018102"/>
            <a:ext cx="3966208" cy="763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4375D3-6C69-B6AE-BB0D-6CA28CDA5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01" y="2744221"/>
            <a:ext cx="6766698" cy="735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A5CA3F-10B2-97E1-897E-3AA0C3995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264" y="2353434"/>
            <a:ext cx="2993659" cy="73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07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46D92-8C1E-2EC5-5AA1-5B22D171B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77F35E-9345-1761-4992-0A207ECD4FCB}"/>
              </a:ext>
            </a:extLst>
          </p:cNvPr>
          <p:cNvSpPr/>
          <p:nvPr/>
        </p:nvSpPr>
        <p:spPr>
          <a:xfrm>
            <a:off x="0" y="136278"/>
            <a:ext cx="12192000" cy="800199"/>
          </a:xfrm>
          <a:prstGeom prst="rect">
            <a:avLst/>
          </a:prstGeom>
          <a:solidFill>
            <a:schemeClr val="accent6">
              <a:lumMod val="20000"/>
              <a:lumOff val="80000"/>
              <a:alpha val="82337"/>
            </a:schemeClr>
          </a:solidFill>
          <a:ln>
            <a:noFill/>
          </a:ln>
          <a:effectLst>
            <a:outerShdw blurRad="248478" dist="38100" dir="2700000" algn="tl" rotWithShape="0">
              <a:schemeClr val="tx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BABFC-7818-EACA-6D5F-C95F93C75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65076"/>
            <a:ext cx="7200900" cy="5746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Future directions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0F281-B353-6ECC-ED0F-685F65E2E057}"/>
              </a:ext>
            </a:extLst>
          </p:cNvPr>
          <p:cNvSpPr txBox="1"/>
          <p:nvPr/>
        </p:nvSpPr>
        <p:spPr>
          <a:xfrm>
            <a:off x="2855640" y="1558099"/>
            <a:ext cx="8064896" cy="316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Currently: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928 survey 1 completed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709 (76%) survey 2 completed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519 (73%) survey 3 completed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Continue survey distribution with new ‘themes’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Increase participant recruitment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Creating educational materials for participants to improve health literacy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 Webinars and educational material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500" dirty="0">
                <a:latin typeface="Arial" panose="020B0604020202020204" pitchFamily="34" charset="0"/>
                <a:cs typeface="Arial" panose="020B0604020202020204" pitchFamily="34" charset="0"/>
              </a:rPr>
              <a:t>Continuously improving the program through feedback </a:t>
            </a:r>
          </a:p>
        </p:txBody>
      </p:sp>
      <p:pic>
        <p:nvPicPr>
          <p:cNvPr id="9" name="Picture 2" descr="International Heart Spasms Alliance ...">
            <a:extLst>
              <a:ext uri="{FF2B5EF4-FFF2-40B4-BE49-F238E27FC236}">
                <a16:creationId xmlns:a16="http://schemas.microsoft.com/office/drawing/2014/main" id="{80259BA1-4694-FC39-4430-E8E5F93DF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628800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194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F9876F1-7A3F-5BAF-5AFC-CEC90C904730}"/>
              </a:ext>
            </a:extLst>
          </p:cNvPr>
          <p:cNvSpPr/>
          <p:nvPr/>
        </p:nvSpPr>
        <p:spPr>
          <a:xfrm>
            <a:off x="0" y="136278"/>
            <a:ext cx="12192000" cy="800199"/>
          </a:xfrm>
          <a:prstGeom prst="rect">
            <a:avLst/>
          </a:prstGeom>
          <a:solidFill>
            <a:schemeClr val="accent6">
              <a:lumMod val="20000"/>
              <a:lumOff val="80000"/>
              <a:alpha val="82337"/>
            </a:schemeClr>
          </a:solidFill>
          <a:ln>
            <a:noFill/>
          </a:ln>
          <a:effectLst>
            <a:outerShdw blurRad="248478" dist="38100" dir="2700000" algn="tl" rotWithShape="0">
              <a:schemeClr val="tx1">
                <a:alpha val="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16C19-81F9-5FB5-49B0-3A5C7A60D928}"/>
              </a:ext>
            </a:extLst>
          </p:cNvPr>
          <p:cNvSpPr txBox="1"/>
          <p:nvPr/>
        </p:nvSpPr>
        <p:spPr>
          <a:xfrm>
            <a:off x="484596" y="1428740"/>
            <a:ext cx="968593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b="1" i="1" dirty="0">
                <a:solidFill>
                  <a:srgbClr val="2121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Translational Vascular Function Research Collaborative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A/Prof. Rosanna Tavella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Prof. John Beltrame </a:t>
            </a:r>
          </a:p>
          <a:p>
            <a:pPr>
              <a:lnSpc>
                <a:spcPct val="150000"/>
              </a:lnSpc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International Heart Spams Alliance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Cindy McCall (AUS)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Sarah Brown (UK)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Annette Pompa (USA)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Terri Schumaker (USA)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b="1" i="1" dirty="0">
                <a:latin typeface="Arial" panose="020B0604020202020204" pitchFamily="34" charset="0"/>
                <a:cs typeface="Arial" panose="020B0604020202020204" pitchFamily="34" charset="0"/>
              </a:rPr>
              <a:t>Dr Sarena La is funded by the SA CVRN Heart Foundation Kick Start Fellowship 2025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D722FFFE-8DBB-6E7C-47A4-7F0D7C8D5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178" b="25201"/>
          <a:stretch>
            <a:fillRect/>
          </a:stretch>
        </p:blipFill>
        <p:spPr>
          <a:xfrm>
            <a:off x="1985864" y="6010543"/>
            <a:ext cx="2225323" cy="719141"/>
          </a:xfrm>
          <a:prstGeom prst="rect">
            <a:avLst/>
          </a:prstGeom>
        </p:spPr>
      </p:pic>
      <p:pic>
        <p:nvPicPr>
          <p:cNvPr id="7" name="Picture 2" descr="Media &amp;amp; Communications - Basil Hetzel Institute">
            <a:extLst>
              <a:ext uri="{FF2B5EF4-FFF2-40B4-BE49-F238E27FC236}">
                <a16:creationId xmlns:a16="http://schemas.microsoft.com/office/drawing/2014/main" id="{AA90B597-8D17-8E46-724E-C17B3512B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6092219"/>
            <a:ext cx="3174528" cy="64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8FC2FE4-14D1-A7A5-F0DE-585E048DC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84" y="262037"/>
            <a:ext cx="7200900" cy="5746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Acknowledgements </a:t>
            </a:r>
          </a:p>
        </p:txBody>
      </p:sp>
      <p:pic>
        <p:nvPicPr>
          <p:cNvPr id="4" name="Picture 2" descr="In Memory - Heart Foundation : Home">
            <a:extLst>
              <a:ext uri="{FF2B5EF4-FFF2-40B4-BE49-F238E27FC236}">
                <a16:creationId xmlns:a16="http://schemas.microsoft.com/office/drawing/2014/main" id="{D4401A7C-CC1D-B785-7DAB-22ED37855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5" y="5860846"/>
            <a:ext cx="1838369" cy="91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entral Adelaide Local Health Network (CALHN) leverages Personify Care's  digital pathway solution on AWS | Customer Case Study | AWS">
            <a:extLst>
              <a:ext uri="{FF2B5EF4-FFF2-40B4-BE49-F238E27FC236}">
                <a16:creationId xmlns:a16="http://schemas.microsoft.com/office/drawing/2014/main" id="{816F026C-4403-FA86-9891-C96362F4B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563" y="5971423"/>
            <a:ext cx="2225323" cy="73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EA49108-0951-9E48-0297-8D724707C63D}"/>
              </a:ext>
            </a:extLst>
          </p:cNvPr>
          <p:cNvGrpSpPr/>
          <p:nvPr/>
        </p:nvGrpSpPr>
        <p:grpSpPr>
          <a:xfrm>
            <a:off x="9030020" y="1001145"/>
            <a:ext cx="3021694" cy="2427855"/>
            <a:chOff x="8962168" y="99064"/>
            <a:chExt cx="3021694" cy="2427855"/>
          </a:xfrm>
        </p:grpSpPr>
        <p:pic>
          <p:nvPicPr>
            <p:cNvPr id="10" name="Picture 9" descr="A group of people posing for a picture&#10;&#10;AI-generated content may be incorrect.">
              <a:extLst>
                <a:ext uri="{FF2B5EF4-FFF2-40B4-BE49-F238E27FC236}">
                  <a16:creationId xmlns:a16="http://schemas.microsoft.com/office/drawing/2014/main" id="{081E484D-468D-AC4D-DB3F-2E865E9AE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62168" y="260648"/>
              <a:ext cx="3021694" cy="2266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CBD3AC-5557-E7D2-7175-11C612EF966C}"/>
                </a:ext>
              </a:extLst>
            </p:cNvPr>
            <p:cNvSpPr txBox="1"/>
            <p:nvPr/>
          </p:nvSpPr>
          <p:spPr>
            <a:xfrm>
              <a:off x="9787225" y="99064"/>
              <a:ext cx="1584176" cy="3231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Sarah, London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D139322-088C-E1F1-F426-B6B0D8F894DF}"/>
              </a:ext>
            </a:extLst>
          </p:cNvPr>
          <p:cNvGrpSpPr/>
          <p:nvPr/>
        </p:nvGrpSpPr>
        <p:grpSpPr>
          <a:xfrm>
            <a:off x="6268903" y="1628800"/>
            <a:ext cx="2571750" cy="3158536"/>
            <a:chOff x="3784896" y="1895988"/>
            <a:chExt cx="2571750" cy="31585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A7D4057-8EF7-54C5-AB6E-97FEABA3F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2600"/>
            <a:stretch>
              <a:fillRect/>
            </a:stretch>
          </p:blipFill>
          <p:spPr>
            <a:xfrm rot="5400000">
              <a:off x="3572295" y="2270173"/>
              <a:ext cx="2996952" cy="25717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3050D6-DE01-31DE-B039-C41EC9CE445E}"/>
                </a:ext>
              </a:extLst>
            </p:cNvPr>
            <p:cNvSpPr txBox="1"/>
            <p:nvPr/>
          </p:nvSpPr>
          <p:spPr>
            <a:xfrm>
              <a:off x="4278683" y="1895988"/>
              <a:ext cx="1584176" cy="3231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Cindy, Melbourne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BD7752-BFF9-A65A-DFC8-49F63B5BBCFF}"/>
              </a:ext>
            </a:extLst>
          </p:cNvPr>
          <p:cNvGrpSpPr/>
          <p:nvPr/>
        </p:nvGrpSpPr>
        <p:grpSpPr>
          <a:xfrm>
            <a:off x="9435962" y="3502958"/>
            <a:ext cx="2422405" cy="2691851"/>
            <a:chOff x="6364457" y="1523665"/>
            <a:chExt cx="2422405" cy="26918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2770D1-CB56-8F07-3F2C-C293BB03C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b="31780"/>
            <a:stretch>
              <a:fillRect/>
            </a:stretch>
          </p:blipFill>
          <p:spPr>
            <a:xfrm>
              <a:off x="6364457" y="1700092"/>
              <a:ext cx="2422405" cy="251542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D11752-B690-7CE7-923E-B51B8B3AC511}"/>
                </a:ext>
              </a:extLst>
            </p:cNvPr>
            <p:cNvSpPr txBox="1"/>
            <p:nvPr/>
          </p:nvSpPr>
          <p:spPr>
            <a:xfrm>
              <a:off x="6607615" y="1523665"/>
              <a:ext cx="1928278" cy="32316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Annette, Philadelphia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8652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77274858-3b1d-4431-8679-d878f40e28fd}" enabled="1" method="Privileged" siteId="{bda528f7-fca9-432f-bc98-bd7e90d40906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29385</TotalTime>
  <Words>467</Words>
  <Application>Microsoft Macintosh PowerPoint</Application>
  <PresentationFormat>Widescreen</PresentationFormat>
  <Paragraphs>99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Helvetica Neue</vt:lpstr>
      <vt:lpstr>Sylfaen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directions </vt:lpstr>
      <vt:lpstr>Acknowledgements </vt:lpstr>
    </vt:vector>
  </TitlesOfParts>
  <Company>SQUIDDY LAPTOP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Laoreet Dolore Magna Aliquam</dc:title>
  <dc:subject>The University of Adelaide</dc:subject>
  <dc:creator>Hamon</dc:creator>
  <cp:lastModifiedBy>Sarena La</cp:lastModifiedBy>
  <cp:revision>592</cp:revision>
  <cp:lastPrinted>2025-07-18T06:05:01Z</cp:lastPrinted>
  <dcterms:created xsi:type="dcterms:W3CDTF">2011-02-24T21:12:53Z</dcterms:created>
  <dcterms:modified xsi:type="dcterms:W3CDTF">2025-08-21T23:46:28Z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7274858-3b1d-4431-8679-d878f40e28fd_Enabled">
    <vt:lpwstr>true</vt:lpwstr>
  </property>
  <property fmtid="{D5CDD505-2E9C-101B-9397-08002B2CF9AE}" pid="3" name="MSIP_Label_77274858-3b1d-4431-8679-d878f40e28fd_SetDate">
    <vt:lpwstr>2022-09-13T01:37:39Z</vt:lpwstr>
  </property>
  <property fmtid="{D5CDD505-2E9C-101B-9397-08002B2CF9AE}" pid="4" name="MSIP_Label_77274858-3b1d-4431-8679-d878f40e28fd_Method">
    <vt:lpwstr>Privileged</vt:lpwstr>
  </property>
  <property fmtid="{D5CDD505-2E9C-101B-9397-08002B2CF9AE}" pid="5" name="MSIP_Label_77274858-3b1d-4431-8679-d878f40e28fd_Name">
    <vt:lpwstr>-Official</vt:lpwstr>
  </property>
  <property fmtid="{D5CDD505-2E9C-101B-9397-08002B2CF9AE}" pid="6" name="MSIP_Label_77274858-3b1d-4431-8679-d878f40e28fd_SiteId">
    <vt:lpwstr>bda528f7-fca9-432f-bc98-bd7e90d40906</vt:lpwstr>
  </property>
  <property fmtid="{D5CDD505-2E9C-101B-9397-08002B2CF9AE}" pid="7" name="MSIP_Label_77274858-3b1d-4431-8679-d878f40e28fd_ActionId">
    <vt:lpwstr>772acdb1-2a74-4b4d-95bf-748c6fe77f33</vt:lpwstr>
  </property>
  <property fmtid="{D5CDD505-2E9C-101B-9397-08002B2CF9AE}" pid="8" name="MSIP_Label_77274858-3b1d-4431-8679-d878f40e28fd_ContentBits">
    <vt:lpwstr>1</vt:lpwstr>
  </property>
  <property fmtid="{D5CDD505-2E9C-101B-9397-08002B2CF9AE}" pid="9" name="ClassificationContentMarkingHeaderLocations">
    <vt:lpwstr>uofa_tmpl06:5</vt:lpwstr>
  </property>
  <property fmtid="{D5CDD505-2E9C-101B-9397-08002B2CF9AE}" pid="10" name="ClassificationContentMarkingHeaderText">
    <vt:lpwstr>OFFICIAL</vt:lpwstr>
  </property>
</Properties>
</file>